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6"/>
  </p:notesMasterIdLst>
  <p:sldIdLst>
    <p:sldId id="256" r:id="rId5"/>
    <p:sldId id="375" r:id="rId6"/>
    <p:sldId id="374" r:id="rId7"/>
    <p:sldId id="323" r:id="rId8"/>
    <p:sldId id="328" r:id="rId9"/>
    <p:sldId id="390" r:id="rId10"/>
    <p:sldId id="391" r:id="rId11"/>
    <p:sldId id="392" r:id="rId12"/>
    <p:sldId id="394" r:id="rId13"/>
    <p:sldId id="393" r:id="rId14"/>
    <p:sldId id="395" r:id="rId15"/>
    <p:sldId id="396" r:id="rId16"/>
    <p:sldId id="388" r:id="rId17"/>
    <p:sldId id="324" r:id="rId18"/>
    <p:sldId id="397" r:id="rId19"/>
    <p:sldId id="389" r:id="rId20"/>
    <p:sldId id="398" r:id="rId21"/>
    <p:sldId id="399" r:id="rId22"/>
    <p:sldId id="400" r:id="rId23"/>
    <p:sldId id="371" r:id="rId24"/>
    <p:sldId id="372" r:id="rId25"/>
  </p:sldIdLst>
  <p:sldSz cx="12192000" cy="6858000"/>
  <p:notesSz cx="6858000" cy="9144000"/>
  <p:embeddedFontLst>
    <p:embeddedFont>
      <p:font typeface="Integral CF Bold" pitchFamily="2" charset="77"/>
      <p:bold r:id="rId27"/>
    </p:embeddedFont>
    <p:embeddedFont>
      <p:font typeface="ITFDEVANAGARI-BOOK" panose="02000000000000000000" pitchFamily="2" charset="0"/>
      <p:regular r:id="rId28"/>
    </p:embeddedFont>
    <p:embeddedFont>
      <p:font typeface="Source Sans Pro" panose="020B050303040302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IELIN Lucia" initials="ML" lastIdx="2" clrIdx="0">
    <p:extLst>
      <p:ext uri="{19B8F6BF-5375-455C-9EA6-DF929625EA0E}">
        <p15:presenceInfo xmlns:p15="http://schemas.microsoft.com/office/powerpoint/2012/main" userId="MICHIELIN Luc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  <a:srgbClr val="FD0E67"/>
    <a:srgbClr val="A7FF42"/>
    <a:srgbClr val="E6FB04"/>
    <a:srgbClr val="00CEC0"/>
    <a:srgbClr val="0E0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/>
    <p:restoredTop sz="80126"/>
  </p:normalViewPr>
  <p:slideViewPr>
    <p:cSldViewPr snapToGrid="0">
      <p:cViewPr varScale="1">
        <p:scale>
          <a:sx n="98" d="100"/>
          <a:sy n="98" d="100"/>
        </p:scale>
        <p:origin x="12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3E376-DCEC-4E32-8E5C-951527E1D3FC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98987-9F69-40EE-8450-32CA8752F4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9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18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2327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542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80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919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07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4AFBC-3609-B117-CC35-0EAB5A197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A020EC-8566-355E-44DB-409CF8CC9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246DC3-5F2C-008E-850F-C49E8C19F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5F687-6981-A5B9-FBED-DE63ECCFF5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842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025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683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68AD88-A44C-C1D3-252C-CD246B80B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5990A4-D843-FABA-3AEE-342755BE7F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895FCF-45AC-739B-7032-FADAE02B1F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C723E-E629-C1C3-20FC-912DE76BDA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5424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4D044-24C1-A62D-812E-E74D72DE8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AD25F7-5FF8-9853-C5AE-13606622EC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38AE57-0CFA-458A-4172-98C7B25B46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712B92-DBF1-B413-ABB3-E3A040931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6990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7137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1770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3746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565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98987-9F69-40EE-8450-32CA8752F43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311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153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668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785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094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6A10D0-20D9-4461-9337-5FE1B4A402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38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EADA-4E4C-4B1A-9E48-3505DC6F3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2C029-FAC1-43E3-B9B7-F97BA6807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61FF3-79C0-46B1-BA08-B040EC7C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AE842-F622-45E6-99F9-C03F2CE9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ECBD7-CA47-4E39-A78B-8B614829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2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DD717-A333-40CD-B3D0-765392BD5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8468B-302E-4E3D-9AE2-CA57DBD69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55DE0-0827-4D38-BAAB-61C29CEB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20463-033B-4D32-A6A7-5E2E4A39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D3FD-4DB3-4C4A-B762-87BEE780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299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FDD97D-A7CC-4552-9251-EA6088EE0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372BB-FD61-415F-A9EC-C95501D76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00775-65FB-46E2-AE45-2CBAF6BEA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69C82-7E3C-4F4E-BC3F-A4A669E6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98B74-8247-4929-9E4F-E6AA86A11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B87E5-8BCE-4773-956F-29D1847A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0ADC-A777-49C1-AAC1-86469815B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491A1-D9D9-42E9-89ED-B573D15F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2FF5E-918F-49BB-B86C-6F681706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9FA42-0180-496F-8332-BDA4FAD0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26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ECDF-A1AC-42AE-8967-311A28B7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F214-0053-4BBB-A0D3-F9CF95306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97B61-572B-4AEC-9883-84BB3A798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F9E2A-B892-4E43-9B88-C126B447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F8D4-BA1D-4E56-90ED-EC0CE4732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368CF-D16C-4AE5-8E3B-1C8010CBB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8F6C6-FE33-4B5C-B847-3267C9519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DD897-B1B4-4F69-96B6-04052944B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46083-61F2-4EE3-85C9-63085B0E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663BE-A080-4354-A5BF-21D63DED6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7F3A5-ED21-4686-A0BA-47209F4DF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6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E7348-314C-4F82-8EAD-EEE92F8D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F9BBC-FD8F-4171-AAFE-591B95E5B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28E5-8E01-46DC-835D-3CCC52468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40C01-3609-4132-84BD-6FD2E24918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79113-23A6-4A89-8018-068BA0EF9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65A4A-3AFB-4B93-BFA9-E3B87032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EB786E-E60A-41D0-900A-59059E35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870413-F785-4A2C-9DCC-14DE9D66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2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278F6-B2C1-42ED-B4D6-5C047938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49150-944A-4A2F-9779-D8612D2DF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B2493A-F2E2-414A-87EF-12581896D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472BA-03E9-406A-9B4C-1620007F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5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3B958-A54E-4794-9283-12F52BABF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06670-CAC4-4B3B-B6A2-F1F746424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E8F4-B767-4C3E-8BE2-CFF00113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0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3F26-7A69-45D1-A5F7-ED4B2FBC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A2DE6-AC58-49FD-BDC0-A4D9E6E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E5F0C-44DA-4D48-AC20-81DFD680F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0C886-6799-4313-8079-C997E47A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56221-942F-4A81-9644-C74560FE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464BF-CAC5-4AE5-BA4B-96B1889B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02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2DB0-792B-4277-BC4D-B01775EB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1A0D9-D1C9-401D-AC7E-FE567BA4F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E8E93-0A55-4EEA-9621-A5F6A760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0EB92-D26D-4995-9FDD-12AB9D88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11A7F-FF0E-4AA9-8643-AEFB3237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4A92-3897-445A-B2DC-CFE043552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75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61E42-C33F-404F-9C3D-4452ED7C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A03C3-2A1F-43C1-83F5-9C808FB1E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05F0-C9DA-4B0B-9C1A-B06308C90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50185-C63E-410B-9859-207D71871265}" type="datetimeFigureOut">
              <a:rPr lang="en-GB" smtClean="0"/>
              <a:t>02/03/2025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2184B-A178-44BF-9A50-61BE00923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7F6A1-9260-4DDA-AEDA-87C6809AA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BA15A-2B3E-4F30-BFCA-7E6E989CF2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56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hyperlink" Target="https://medium.com/@tomspencer_uk/pair-programming-and-problem-solving-4531ef3bf17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DCS-training/IntroCausalInferenc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able.edina.ac.uk/login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ms.office.com/r/YYNrqvuNr8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://www.cdcs.ed.ac.uk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A Gentle Introduction</a:t>
            </a:r>
          </a:p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to Causal Inference</a:t>
            </a:r>
          </a:p>
        </p:txBody>
      </p:sp>
    </p:spTree>
    <p:extLst>
      <p:ext uri="{BB962C8B-B14F-4D97-AF65-F5344CB8AC3E}">
        <p14:creationId xmlns:p14="http://schemas.microsoft.com/office/powerpoint/2010/main" val="340999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3D373E-4695-995F-5F4C-DC6645389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0077" y="868359"/>
            <a:ext cx="7772400" cy="3937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419698" y="1682726"/>
            <a:ext cx="276734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Average causal effect with confounding</a:t>
            </a:r>
          </a:p>
        </p:txBody>
      </p:sp>
    </p:spTree>
    <p:extLst>
      <p:ext uri="{BB962C8B-B14F-4D97-AF65-F5344CB8AC3E}">
        <p14:creationId xmlns:p14="http://schemas.microsoft.com/office/powerpoint/2010/main" val="107907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1013788" y="1200370"/>
            <a:ext cx="83749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What about mediators? What do I do?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785156-2C62-0476-5A1B-FEA84A38740E}"/>
              </a:ext>
            </a:extLst>
          </p:cNvPr>
          <p:cNvSpPr txBox="1"/>
          <p:nvPr/>
        </p:nvSpPr>
        <p:spPr>
          <a:xfrm>
            <a:off x="1411121" y="2099940"/>
            <a:ext cx="941775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Workplace Policies as a Mediator for Employee Well-Being:</a:t>
            </a:r>
          </a:p>
          <a:p>
            <a:endParaRPr lang="en-US" dirty="0"/>
          </a:p>
          <a:p>
            <a:r>
              <a:rPr lang="en-US" b="1" dirty="0"/>
              <a:t>Independent Variable (X): </a:t>
            </a:r>
            <a:r>
              <a:rPr lang="en-US" dirty="0"/>
              <a:t>Implementation of workplace policies to reduce stress.</a:t>
            </a:r>
            <a:br>
              <a:rPr lang="en-US" dirty="0"/>
            </a:br>
            <a:endParaRPr lang="en-US" b="1" dirty="0"/>
          </a:p>
          <a:p>
            <a:r>
              <a:rPr lang="en-US" b="1" dirty="0"/>
              <a:t>Mediator (M): </a:t>
            </a:r>
            <a:r>
              <a:rPr lang="en-US" dirty="0"/>
              <a:t>Employee satisfaction with work-life balance.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Dependent Variable (Y): </a:t>
            </a:r>
            <a:r>
              <a:rPr lang="en-US" dirty="0"/>
              <a:t>Employee well-being and job performance.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implementation of stress-reducing workplace policies (X) may affect employee well-being (Y) through the mediator of employee satisfaction with work-life balance (M). This mediator helps explain how the policies influence employee outcomes.</a:t>
            </a:r>
          </a:p>
        </p:txBody>
      </p:sp>
    </p:spTree>
    <p:extLst>
      <p:ext uri="{BB962C8B-B14F-4D97-AF65-F5344CB8AC3E}">
        <p14:creationId xmlns:p14="http://schemas.microsoft.com/office/powerpoint/2010/main" val="281980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C0A29-FCBD-57D0-25A1-AEC90FE72EA0}"/>
              </a:ext>
            </a:extLst>
          </p:cNvPr>
          <p:cNvSpPr txBox="1"/>
          <p:nvPr/>
        </p:nvSpPr>
        <p:spPr>
          <a:xfrm>
            <a:off x="1908544" y="744749"/>
            <a:ext cx="837491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8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Ultimately, leave them alone!</a:t>
            </a:r>
          </a:p>
        </p:txBody>
      </p:sp>
    </p:spTree>
    <p:extLst>
      <p:ext uri="{BB962C8B-B14F-4D97-AF65-F5344CB8AC3E}">
        <p14:creationId xmlns:p14="http://schemas.microsoft.com/office/powerpoint/2010/main" val="3813692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 descr="A graph with a person's face&#10;&#10;Description automatically generated">
            <a:extLst>
              <a:ext uri="{FF2B5EF4-FFF2-40B4-BE49-F238E27FC236}">
                <a16:creationId xmlns:a16="http://schemas.microsoft.com/office/drawing/2014/main" id="{CE9B71B9-2D84-B412-0F53-00B2B3136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F87D2C-0042-21FC-C64C-B5CF4C6F3EFF}"/>
              </a:ext>
            </a:extLst>
          </p:cNvPr>
          <p:cNvSpPr/>
          <p:nvPr/>
        </p:nvSpPr>
        <p:spPr>
          <a:xfrm>
            <a:off x="6705600" y="4429919"/>
            <a:ext cx="4775200" cy="1655762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ITFDEVANAGARI-BOOK" panose="02000000000000000000" pitchFamily="2" charset="0"/>
                <a:cs typeface="ITFDEVANAGARI-BOOK" panose="02000000000000000000" pitchFamily="2" charset="0"/>
              </a:rPr>
              <a:t>10 Minute Break</a:t>
            </a:r>
          </a:p>
        </p:txBody>
      </p:sp>
    </p:spTree>
    <p:extLst>
      <p:ext uri="{BB962C8B-B14F-4D97-AF65-F5344CB8AC3E}">
        <p14:creationId xmlns:p14="http://schemas.microsoft.com/office/powerpoint/2010/main" val="2304778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56859" y="2960269"/>
            <a:ext cx="2907418" cy="1177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Practical Session 1</a:t>
            </a:r>
            <a:endParaRPr lang="en-GB" sz="3200" b="1" i="0" dirty="0">
              <a:solidFill>
                <a:srgbClr val="002060"/>
              </a:solidFill>
              <a:effectLst/>
              <a:latin typeface="Integral CF Bold" panose="000008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75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D3CBF-D368-7764-60BD-E91ABF72B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B0535B-4F0E-4D9F-ECC4-460AE44E1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780" y="324562"/>
            <a:ext cx="9737106" cy="470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5FE9CF-6293-55BA-F160-467D27DA223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A33903-CA4F-EEE8-B47E-2A13B3DB8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CF3E7E-0292-97EF-F6B3-00EBEB8B5A50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759E10-C711-3B40-9F22-815B3576B471}"/>
              </a:ext>
            </a:extLst>
          </p:cNvPr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C229B6-E27C-03DB-FF36-46216E07F665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1F5887-5B49-2403-51EB-0F95C58099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8C097E-E1D7-0A0C-5C74-09C19E302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0F1EE1-9338-40A2-BE74-0B6879411532}"/>
              </a:ext>
            </a:extLst>
          </p:cNvPr>
          <p:cNvSpPr txBox="1"/>
          <p:nvPr/>
        </p:nvSpPr>
        <p:spPr>
          <a:xfrm>
            <a:off x="61317" y="5043949"/>
            <a:ext cx="39444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/>
              <a:t>Image from: </a:t>
            </a:r>
            <a:r>
              <a:rPr lang="en-US" sz="1400" i="1" dirty="0">
                <a:hlinkClick r:id="rId7"/>
              </a:rPr>
              <a:t>https://medium.com/@tomspencer_uk/pair-programming-and-problem-solving-4531ef3bf171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143457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E17150-438D-D5F4-A73A-B99E7EFB7C26}"/>
              </a:ext>
            </a:extLst>
          </p:cNvPr>
          <p:cNvSpPr txBox="1"/>
          <p:nvPr/>
        </p:nvSpPr>
        <p:spPr>
          <a:xfrm>
            <a:off x="419698" y="1006019"/>
            <a:ext cx="10856376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Pair Programming </a:t>
            </a:r>
          </a:p>
          <a:p>
            <a:endParaRPr lang="en-GB" sz="32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  <a:hlinkClick r:id="rId6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find a partner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switch driver &amp; navigator roles regularly, e.g., after every task in the notebook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you can work with the same partner throughout the course, or switch between sessions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ask us for help! (yes, even for small things)</a:t>
            </a:r>
          </a:p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9962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1149D8-C02F-F08E-A56F-88AEC2499A38}"/>
              </a:ext>
            </a:extLst>
          </p:cNvPr>
          <p:cNvSpPr txBox="1"/>
          <p:nvPr/>
        </p:nvSpPr>
        <p:spPr>
          <a:xfrm>
            <a:off x="4111945" y="279063"/>
            <a:ext cx="582655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Let’s get programming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930D3-BB77-E8C8-3643-D939B8F383CB}"/>
              </a:ext>
            </a:extLst>
          </p:cNvPr>
          <p:cNvSpPr txBox="1"/>
          <p:nvPr/>
        </p:nvSpPr>
        <p:spPr>
          <a:xfrm>
            <a:off x="419698" y="2166774"/>
            <a:ext cx="5362916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Go to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https://noteable.edina.ac.uk/login</a:t>
            </a:r>
            <a:endParaRPr lang="en-GB" sz="1600" b="0" i="0" u="none" strike="noStrike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Login with your EASE credentials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Select 'Standard Notebook (Python3)' as a personal notebook server and press start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Click the '+</a:t>
            </a:r>
            <a:r>
              <a:rPr lang="en-GB" sz="1600" b="0" i="0" u="none" strike="noStrike" dirty="0" err="1">
                <a:solidFill>
                  <a:srgbClr val="1F2328"/>
                </a:solidFill>
                <a:effectLst/>
                <a:latin typeface="-apple-system"/>
              </a:rPr>
              <a:t>GitRepo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'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Copy and Paste this repository URL </a:t>
            </a:r>
            <a:r>
              <a:rPr lang="en-GB" sz="1600" b="0" i="0" u="sng" strike="noStrike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https://github.com/DCS-training/IntroCausalInference</a:t>
            </a: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 as the Repository URL - you do not need to add in any other fields.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Decide where to locate the folder. By default, it will locate it in your home directory</a:t>
            </a:r>
          </a:p>
          <a:p>
            <a:pPr algn="l"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1F2328"/>
                </a:solidFill>
                <a:effectLst/>
                <a:latin typeface="-apple-system"/>
              </a:rPr>
              <a:t>Press 'Clone' Congratulations you have now pulled the content of the repository on your Notable server space.</a:t>
            </a:r>
          </a:p>
          <a:p>
            <a:endParaRPr lang="en-GB" sz="16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C5742-668C-C133-BC92-6A60833F96BF}"/>
              </a:ext>
            </a:extLst>
          </p:cNvPr>
          <p:cNvSpPr txBox="1"/>
          <p:nvPr/>
        </p:nvSpPr>
        <p:spPr>
          <a:xfrm>
            <a:off x="6476872" y="1752947"/>
            <a:ext cx="5362916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Go to </a:t>
            </a:r>
            <a:r>
              <a:rPr lang="en-GB" sz="1600" u="sng" dirty="0">
                <a:effectLst/>
                <a:hlinkClick r:id="rId6"/>
              </a:rPr>
              <a:t>https://noteable.edina.ac.uk/login</a:t>
            </a:r>
            <a:endParaRPr lang="en-GB" sz="1600" u="sng" dirty="0">
              <a:effectLst/>
            </a:endParaRPr>
          </a:p>
          <a:p>
            <a:pPr marL="342900" indent="-342900">
              <a:buAutoNum type="arabicPeriod"/>
            </a:pPr>
            <a:r>
              <a:rPr lang="en-GB" sz="1600" dirty="0"/>
              <a:t>Login with your EASE credentials</a:t>
            </a:r>
          </a:p>
          <a:p>
            <a:pPr marL="342900" indent="-342900">
              <a:buAutoNum type="arabicPeriod"/>
            </a:pPr>
            <a:r>
              <a:rPr lang="en-GB" sz="1600" dirty="0"/>
              <a:t>Select RStudio as a personal notebook server and press start.</a:t>
            </a:r>
          </a:p>
          <a:p>
            <a:pPr marL="342900" indent="-342900">
              <a:buAutoNum type="arabicPeriod"/>
            </a:pPr>
            <a:r>
              <a:rPr lang="en-GB" sz="1600" dirty="0"/>
              <a:t>Go to File &gt; New Project&gt; Version Control &gt; Git</a:t>
            </a:r>
          </a:p>
          <a:p>
            <a:pPr marL="342900" indent="-342900">
              <a:buAutoNum type="arabicPeriod"/>
            </a:pPr>
            <a:r>
              <a:rPr lang="en-GB" sz="1600" dirty="0"/>
              <a:t>Copy and Paste this repository URL </a:t>
            </a:r>
            <a:r>
              <a:rPr lang="en-GB" sz="1600" u="sng" dirty="0">
                <a:effectLst/>
                <a:hlinkClick r:id="rId7"/>
              </a:rPr>
              <a:t>https://github.com/DCS-training/IntroCausalInference</a:t>
            </a:r>
            <a:r>
              <a:rPr lang="en-GB" sz="1600" dirty="0"/>
              <a:t> as the Repository URL (The Project directory name will filled in automatically but you can change it if you want your folder in Notable to have a different name).</a:t>
            </a:r>
          </a:p>
          <a:p>
            <a:pPr marL="342900" indent="-342900">
              <a:buAutoNum type="arabicPeriod"/>
            </a:pPr>
            <a:r>
              <a:rPr lang="en-GB" sz="1600" dirty="0"/>
              <a:t>Decide where to locate the folder. By default, it will locate it in your home directory.</a:t>
            </a:r>
          </a:p>
          <a:p>
            <a:pPr marL="342900" indent="-342900">
              <a:buAutoNum type="arabicPeriod"/>
            </a:pPr>
            <a:r>
              <a:rPr lang="en-GB" sz="1600" dirty="0"/>
              <a:t>Press Create Project Congratulations you have now pulled the content of the repository on your Notable server space.</a:t>
            </a:r>
            <a:r>
              <a:rPr lang="en-GB" sz="16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5B344-E5AA-4917-C975-7E364979E38E}"/>
              </a:ext>
            </a:extLst>
          </p:cNvPr>
          <p:cNvSpPr txBox="1"/>
          <p:nvPr/>
        </p:nvSpPr>
        <p:spPr>
          <a:xfrm>
            <a:off x="408297" y="1194746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Python: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35BF5-56DB-018F-36CF-4FD8428896D3}"/>
              </a:ext>
            </a:extLst>
          </p:cNvPr>
          <p:cNvSpPr txBox="1"/>
          <p:nvPr/>
        </p:nvSpPr>
        <p:spPr>
          <a:xfrm>
            <a:off x="6476872" y="1187728"/>
            <a:ext cx="2425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For R:</a:t>
            </a:r>
          </a:p>
        </p:txBody>
      </p:sp>
    </p:spTree>
    <p:extLst>
      <p:ext uri="{BB962C8B-B14F-4D97-AF65-F5344CB8AC3E}">
        <p14:creationId xmlns:p14="http://schemas.microsoft.com/office/powerpoint/2010/main" val="2391069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A87C6-2436-0336-707F-BF12C12559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232A6F-86B6-E1B6-27BB-92996FC5A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3882BC-F85C-785C-1E23-132E0E20CD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63BE651-DD0B-3C96-471A-11ACA6F43B94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245FEB-9240-7DC6-6E31-99B1D0CED0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490786A-2670-E06F-89DB-D1B05D0BACEC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BC8ADB-C69A-3B51-77FC-0E10D4126C17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Week 2:</a:t>
            </a:r>
          </a:p>
          <a:p>
            <a:pPr algn="ctr">
              <a:lnSpc>
                <a:spcPct val="120000"/>
              </a:lnSpc>
            </a:pPr>
            <a:r>
              <a:rPr lang="en-GB" sz="3200" b="1" i="0" dirty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Advancing Causal Estimation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49F30C3-553F-DFAD-A26B-B27A515E82C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48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B9C7F-FA1C-801C-E910-8367D3498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594930-E47F-37CA-C565-E3D702F29896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44AB84-F703-5679-B1E1-5B5C1C3635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CF531D-2809-0EA8-2B36-1C9A870ADC9D}"/>
              </a:ext>
            </a:extLst>
          </p:cNvPr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89DF02-37E1-1E42-2BDB-9FAE0B730109}"/>
              </a:ext>
            </a:extLst>
          </p:cNvPr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99DF663-1749-4FCF-F95B-D75137EC179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4C2673-D938-AD82-9B9F-8B2C21489F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FA71D7-FD9D-A5F1-2809-4C7634C26A51}"/>
              </a:ext>
            </a:extLst>
          </p:cNvPr>
          <p:cNvSpPr txBox="1"/>
          <p:nvPr/>
        </p:nvSpPr>
        <p:spPr>
          <a:xfrm>
            <a:off x="1908544" y="744749"/>
            <a:ext cx="837491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8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Ultimately, leave them alone!</a:t>
            </a:r>
          </a:p>
        </p:txBody>
      </p:sp>
    </p:spTree>
    <p:extLst>
      <p:ext uri="{BB962C8B-B14F-4D97-AF65-F5344CB8AC3E}">
        <p14:creationId xmlns:p14="http://schemas.microsoft.com/office/powerpoint/2010/main" val="198555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 dirty="0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 dirty="0">
                <a:solidFill>
                  <a:srgbClr val="002E5F"/>
                </a:solidFill>
              </a:rPr>
              <a:t>	</a:t>
            </a:r>
            <a:endParaRPr lang="en-GB" i="1" dirty="0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 dirty="0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148510" y="374366"/>
            <a:ext cx="596911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The schedule for each session…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9C2E78-F10A-0EBF-30AE-758462D544C0}"/>
              </a:ext>
            </a:extLst>
          </p:cNvPr>
          <p:cNvSpPr txBox="1"/>
          <p:nvPr/>
        </p:nvSpPr>
        <p:spPr>
          <a:xfrm>
            <a:off x="1328134" y="1966349"/>
            <a:ext cx="953573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14:00 -- 14:10 Introduction and Motivations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14:10 -- 14:50 Presentation and Q&amp;A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14:50 -- 15:00 10-minute Break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15:00 -- 15:45 Practical Session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2800" b="0" dirty="0">
                <a:solidFill>
                  <a:srgbClr val="4B69C6"/>
                </a:solidFill>
                <a:effectLst/>
                <a:latin typeface="Menlo" panose="020B0609030804020204" pitchFamily="49" charset="0"/>
              </a:rPr>
              <a:t>15:45 -- 16:00 Final Wrap-Up</a:t>
            </a:r>
            <a:endParaRPr lang="en-GB" sz="28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610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1070932" y="1538023"/>
            <a:ext cx="10091153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Feedback for us...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GB" sz="28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 hope you've enjoyed the course as much as we did.</a:t>
            </a:r>
            <a:endParaRPr lang="en-GB" dirty="0">
              <a:solidFill>
                <a:schemeClr val="accent5">
                  <a:lumMod val="50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It is really useful for us to hear your feedback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2400" b="0" i="0" dirty="0">
                <a:effectLst/>
                <a:latin typeface="Calibri" panose="020F0502020204030204" pitchFamily="34" charset="0"/>
                <a:hlinkClick r:id="rId6"/>
              </a:rPr>
              <a:t>https://forms.office.com/r/YYNrqvuNr8</a:t>
            </a:r>
            <a:endParaRPr lang="en-GB" sz="2400" b="0" i="0" dirty="0">
              <a:effectLst/>
              <a:latin typeface="Calibri" panose="020F0502020204030204" pitchFamily="34" charset="0"/>
            </a:endParaRPr>
          </a:p>
          <a:p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Calibri"/>
                <a:ea typeface="Calibri"/>
                <a:cs typeface="Calibri"/>
              </a:rPr>
              <a:t>Should be really quick and only take 5 mins (maximum!)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05609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4307804" y="1075613"/>
            <a:ext cx="3565307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Thank you from us!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6" name="Picture 5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186806D4-ECE8-4186-7886-6422020C1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9274" y="2342069"/>
            <a:ext cx="3479657" cy="205642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849D8B0-051F-7EC4-E680-94D6C379DF7B}"/>
              </a:ext>
            </a:extLst>
          </p:cNvPr>
          <p:cNvSpPr txBox="1"/>
          <p:nvPr/>
        </p:nvSpPr>
        <p:spPr>
          <a:xfrm>
            <a:off x="5415238" y="2459504"/>
            <a:ext cx="566243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Do consider joining us for more CDCS course in the future!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  <a:p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Check out </a:t>
            </a:r>
            <a:r>
              <a:rPr lang="en-GB" sz="24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  <a:hlinkClick r:id="rId7"/>
              </a:rPr>
              <a:t>www.cdcs.ed.ac.uk</a:t>
            </a:r>
            <a:endParaRPr lang="en-GB" sz="2400" b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4433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49662" y="1597017"/>
            <a:ext cx="1107996" cy="120032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endParaRPr lang="en-GB">
              <a:solidFill>
                <a:srgbClr val="002E5F"/>
              </a:solidFill>
              <a:latin typeface="Integral CF Bold" panose="00000800000000000000" pitchFamily="50" charset="0"/>
            </a:endParaRPr>
          </a:p>
          <a:p>
            <a:r>
              <a:rPr lang="en-GB">
                <a:solidFill>
                  <a:srgbClr val="002E5F"/>
                </a:solidFill>
              </a:rPr>
              <a:t>	</a:t>
            </a:r>
            <a:endParaRPr lang="en-GB" i="1">
              <a:solidFill>
                <a:srgbClr val="002E5F"/>
              </a:solidFill>
              <a:cs typeface="Calibri" panose="020F0502020204030204"/>
            </a:endParaRPr>
          </a:p>
          <a:p>
            <a:r>
              <a:rPr lang="en-GB">
                <a:solidFill>
                  <a:srgbClr val="002E5F"/>
                </a:solidFill>
                <a:latin typeface="Integral CF Bold" panose="00000800000000000000" pitchFamily="50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B831FA-DE59-FB51-2407-8EEDF253A512}"/>
              </a:ext>
            </a:extLst>
          </p:cNvPr>
          <p:cNvSpPr txBox="1"/>
          <p:nvPr/>
        </p:nvSpPr>
        <p:spPr>
          <a:xfrm>
            <a:off x="5097229" y="510723"/>
            <a:ext cx="199754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Welcome!</a:t>
            </a:r>
            <a:endParaRPr lang="en-GB" sz="3200" i="1" dirty="0">
              <a:solidFill>
                <a:schemeClr val="accent5">
                  <a:lumMod val="50000"/>
                </a:schemeClr>
              </a:solidFill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4" name="Picture 3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CF99FF95-6482-7982-F5B3-29A1B1342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554" y="1597017"/>
            <a:ext cx="4332889" cy="2436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9EED0-BB6F-F848-059F-858C099A6512}"/>
              </a:ext>
            </a:extLst>
          </p:cNvPr>
          <p:cNvSpPr txBox="1"/>
          <p:nvPr/>
        </p:nvSpPr>
        <p:spPr>
          <a:xfrm>
            <a:off x="4859332" y="4544170"/>
            <a:ext cx="25213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accent5">
                    <a:lumMod val="50000"/>
                  </a:schemeClr>
                </a:solidFill>
                <a:latin typeface="Source Sans Pro"/>
                <a:ea typeface="Source Sans Pro"/>
                <a:cs typeface="Calibri"/>
              </a:rPr>
              <a:t>Chris Oldnall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792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F24172-CD57-4595-8E33-D7120E4CF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96" y="400584"/>
            <a:ext cx="3831944" cy="7541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E97E92-32AB-4C48-82A5-1E30001ACB6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FD67A-C976-4C84-A848-3C9F53B274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8DB050-4806-4313-9B74-AA38CD2AF605}"/>
              </a:ext>
            </a:extLst>
          </p:cNvPr>
          <p:cNvSpPr/>
          <p:nvPr/>
        </p:nvSpPr>
        <p:spPr>
          <a:xfrm>
            <a:off x="5058930" y="6400800"/>
            <a:ext cx="22196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94BBF0-BFF5-48AA-B957-02552792D74C}"/>
              </a:ext>
            </a:extLst>
          </p:cNvPr>
          <p:cNvSpPr txBox="1"/>
          <p:nvPr/>
        </p:nvSpPr>
        <p:spPr>
          <a:xfrm>
            <a:off x="93357" y="2192041"/>
            <a:ext cx="5480979" cy="1768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sz="3200" b="1" dirty="0">
                <a:solidFill>
                  <a:srgbClr val="002060"/>
                </a:solidFill>
                <a:latin typeface="Integral CF Bold" panose="00000800000000000000" pitchFamily="50" charset="0"/>
              </a:rPr>
              <a:t>Week 1:</a:t>
            </a:r>
          </a:p>
          <a:p>
            <a:pPr algn="ctr">
              <a:lnSpc>
                <a:spcPct val="120000"/>
              </a:lnSpc>
            </a:pPr>
            <a:r>
              <a:rPr lang="en-GB" sz="3200" b="1" i="0" dirty="0">
                <a:solidFill>
                  <a:srgbClr val="002060"/>
                </a:solidFill>
                <a:effectLst/>
                <a:latin typeface="Integral CF Bold" panose="00000800000000000000" pitchFamily="50" charset="0"/>
              </a:rPr>
              <a:t>Foundations of Causality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CD403B-966F-453F-9F01-EB2D480A5B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293" y="-730896"/>
            <a:ext cx="2721028" cy="272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23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Pearl’s Ladder of Causality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A46FD7-5077-C363-76CB-1EE4285D92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5458" y="1390058"/>
            <a:ext cx="7772400" cy="3858793"/>
          </a:xfrm>
          <a:prstGeom prst="rect">
            <a:avLst/>
          </a:prstGeom>
        </p:spPr>
      </p:pic>
      <p:pic>
        <p:nvPicPr>
          <p:cNvPr id="4" name="Picture 3" descr="A diagram of a ladder with different stages of development&#10;&#10;Description automatically generated with medium confidence">
            <a:extLst>
              <a:ext uri="{FF2B5EF4-FFF2-40B4-BE49-F238E27FC236}">
                <a16:creationId xmlns:a16="http://schemas.microsoft.com/office/drawing/2014/main" id="{0DC986D3-2C23-C058-3FA6-646C23A205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32" y="1610432"/>
            <a:ext cx="2217332" cy="314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69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Smoking in the multiverse of madness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C34384-5FE7-6BAA-6F4B-50A5FF1746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983" y="2175784"/>
            <a:ext cx="6624034" cy="299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4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32CF2-CF40-368A-90A7-F2BFF11B3BEF}"/>
              </a:ext>
            </a:extLst>
          </p:cNvPr>
          <p:cNvSpPr txBox="1"/>
          <p:nvPr/>
        </p:nvSpPr>
        <p:spPr>
          <a:xfrm>
            <a:off x="3345458" y="279063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How do we calculate the average causal effect?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3E891C-DD23-1C4A-E1BC-1FE039A39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7402" y="1884077"/>
            <a:ext cx="6153869" cy="334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31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876A3C-6FB2-BCB3-F08A-B81FBFE654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961" y="1128867"/>
            <a:ext cx="9686751" cy="423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36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37" y="5397937"/>
            <a:ext cx="1091326" cy="10913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58931" y="6400800"/>
            <a:ext cx="207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>
                <a:solidFill>
                  <a:srgbClr val="00CEC0"/>
                </a:solidFill>
                <a:latin typeface="Source Sans Pro" panose="020B0503030403020204" pitchFamily="34" charset="0"/>
              </a:rPr>
              <a:t>www.cdcs.ed.ac.uk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967" y="196634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  <a:p>
            <a:endParaRPr lang="en-GB">
              <a:solidFill>
                <a:srgbClr val="002E5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3DCDB-4347-4311-BB30-5EA80E0D5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8855" y="-344559"/>
            <a:ext cx="1247244" cy="1247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D0A442-6805-469A-9B18-56BC88A15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605" y="290763"/>
            <a:ext cx="2780986" cy="501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079500-89AA-4B41-0B7E-57E7114EA214}"/>
              </a:ext>
            </a:extLst>
          </p:cNvPr>
          <p:cNvSpPr txBox="1"/>
          <p:nvPr/>
        </p:nvSpPr>
        <p:spPr>
          <a:xfrm>
            <a:off x="2338526" y="1013414"/>
            <a:ext cx="756294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rgbClr val="002E5F"/>
                </a:solidFill>
                <a:latin typeface="Source Sans Pro"/>
                <a:ea typeface="Source Sans Pro"/>
                <a:cs typeface="Calibri"/>
              </a:rPr>
              <a:t>Well…how do we deal with confounding in general?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FF80DF-6B09-6D15-3D96-3147B3A71490}"/>
              </a:ext>
            </a:extLst>
          </p:cNvPr>
          <p:cNvSpPr txBox="1"/>
          <p:nvPr/>
        </p:nvSpPr>
        <p:spPr>
          <a:xfrm>
            <a:off x="2695903" y="3298008"/>
            <a:ext cx="680019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effectLst/>
                <a:latin typeface="Menlo" panose="020B0609030804020204" pitchFamily="49" charset="0"/>
              </a:rPr>
              <a:t>Randomisation / Study Design</a:t>
            </a:r>
          </a:p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latin typeface="Menlo" panose="020B0609030804020204" pitchFamily="49" charset="0"/>
              </a:rPr>
              <a:t>Matching / Accounting</a:t>
            </a:r>
          </a:p>
          <a:p>
            <a:pPr marL="514350" indent="-514350">
              <a:buAutoNum type="arabicPeriod"/>
            </a:pPr>
            <a:r>
              <a:rPr lang="en-GB" sz="2800" b="1" dirty="0">
                <a:solidFill>
                  <a:srgbClr val="333333"/>
                </a:solidFill>
                <a:effectLst/>
                <a:latin typeface="Menlo" panose="020B0609030804020204" pitchFamily="49" charset="0"/>
              </a:rPr>
              <a:t>Instrumental Variables</a:t>
            </a:r>
          </a:p>
        </p:txBody>
      </p:sp>
    </p:spTree>
    <p:extLst>
      <p:ext uri="{BB962C8B-B14F-4D97-AF65-F5344CB8AC3E}">
        <p14:creationId xmlns:p14="http://schemas.microsoft.com/office/powerpoint/2010/main" val="29549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4cecb87-7127-4cec-8ade-f39cabdda460">
      <Terms xmlns="http://schemas.microsoft.com/office/infopath/2007/PartnerControls"/>
    </lcf76f155ced4ddcb4097134ff3c332f>
    <TaxCatchAll xmlns="e0533433-c614-42f1-a6db-1e117b426f0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3C4344107B142896AFF4BAB57AEE6" ma:contentTypeVersion="17" ma:contentTypeDescription="Create a new document." ma:contentTypeScope="" ma:versionID="04b742c5bf569d2debdb498bb1277d78">
  <xsd:schema xmlns:xsd="http://www.w3.org/2001/XMLSchema" xmlns:xs="http://www.w3.org/2001/XMLSchema" xmlns:p="http://schemas.microsoft.com/office/2006/metadata/properties" xmlns:ns2="a4cecb87-7127-4cec-8ade-f39cabdda460" xmlns:ns3="e0533433-c614-42f1-a6db-1e117b426f00" targetNamespace="http://schemas.microsoft.com/office/2006/metadata/properties" ma:root="true" ma:fieldsID="e889253071e53db095a262fdc7b35583" ns2:_="" ns3:_="">
    <xsd:import namespace="a4cecb87-7127-4cec-8ade-f39cabdda460"/>
    <xsd:import namespace="e0533433-c614-42f1-a6db-1e117b426f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cecb87-7127-4cec-8ade-f39cabdda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54eff52-6b6d-4e5f-a3b0-187f185b1db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533433-c614-42f1-a6db-1e117b426f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e52b77c-496f-4984-9256-af5fcad5ff1d}" ma:internalName="TaxCatchAll" ma:showField="CatchAllData" ma:web="e0533433-c614-42f1-a6db-1e117b426f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EF80F7-0B9A-4CE5-9AE8-3D93976412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FA59BC-CBBA-42CD-8476-A69FA17DEB33}">
  <ds:schemaRefs>
    <ds:schemaRef ds:uri="a4cecb87-7127-4cec-8ade-f39cabdda460"/>
    <ds:schemaRef ds:uri="http://purl.org/dc/elements/1.1/"/>
    <ds:schemaRef ds:uri="http://schemas.microsoft.com/office/2006/documentManagement/types"/>
    <ds:schemaRef ds:uri="http://schemas.microsoft.com/office/2006/metadata/properties"/>
    <ds:schemaRef ds:uri="e0533433-c614-42f1-a6db-1e117b426f00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FDC4122-D1B9-4833-BECF-35C513D2299A}">
  <ds:schemaRefs>
    <ds:schemaRef ds:uri="a4cecb87-7127-4cec-8ade-f39cabdda460"/>
    <ds:schemaRef ds:uri="e0533433-c614-42f1-a6db-1e117b426f0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795</Words>
  <Application>Microsoft Macintosh PowerPoint</Application>
  <PresentationFormat>Widescreen</PresentationFormat>
  <Paragraphs>129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-apple-system</vt:lpstr>
      <vt:lpstr>Calibri</vt:lpstr>
      <vt:lpstr>ITFDEVANAGARI-BOOK</vt:lpstr>
      <vt:lpstr>Source Sans Pro</vt:lpstr>
      <vt:lpstr>Calibri Light</vt:lpstr>
      <vt:lpstr>Integral CF Bold</vt:lpstr>
      <vt:lpstr>Menlo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MICHIELIN Lucia</dc:creator>
  <cp:lastModifiedBy>Chris Oldnall</cp:lastModifiedBy>
  <cp:revision>11</cp:revision>
  <dcterms:created xsi:type="dcterms:W3CDTF">2020-12-14T07:57:59Z</dcterms:created>
  <dcterms:modified xsi:type="dcterms:W3CDTF">2025-03-02T20:34:26Z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0x010100ADF3C4344107B142896AFF4BAB57AEE6</vt:lpwstr>
  </property>
  <property fmtid="{D5CDD505-2E9C-101B-9397-08002B2CF9AE}" pid="3" name="MediaServiceImageTags">
    <vt:lpwstr/>
  </property>
</Properties>
</file>